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3"/>
  </p:notesMasterIdLst>
  <p:sldIdLst>
    <p:sldId id="256" r:id="rId2"/>
    <p:sldId id="257" r:id="rId3"/>
    <p:sldId id="265" r:id="rId4"/>
    <p:sldId id="258" r:id="rId5"/>
    <p:sldId id="259" r:id="rId6"/>
    <p:sldId id="260" r:id="rId7"/>
    <p:sldId id="261" r:id="rId8"/>
    <p:sldId id="262" r:id="rId9"/>
    <p:sldId id="263" r:id="rId10"/>
    <p:sldId id="264"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32FF48-9DEF-4E46-951E-F809E2228851}" type="datetimeFigureOut">
              <a:rPr lang="en-US" smtClean="0"/>
              <a:t>1/31/2012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5ED3C3-5209-4DE2-A303-A9C461F5D57A}"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5ED3C3-5209-4DE2-A303-A9C461F5D57A}"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8319FCE-467E-4A6B-AED1-047F3A70C60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AD01E-49C0-4A1B-B777-FD87E50BE59E}"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319FCE-467E-4A6B-AED1-047F3A70C60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AD01E-49C0-4A1B-B777-FD87E50BE5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319FCE-467E-4A6B-AED1-047F3A70C606}" type="datetimeFigureOut">
              <a:rPr lang="en-US" smtClean="0"/>
              <a:pPr/>
              <a:t>1/31/2012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513AD01E-49C0-4A1B-B777-FD87E50BE5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319FCE-467E-4A6B-AED1-047F3A70C60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AD01E-49C0-4A1B-B777-FD87E50BE5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8319FCE-467E-4A6B-AED1-047F3A70C606}"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AD01E-49C0-4A1B-B777-FD87E50BE59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319FCE-467E-4A6B-AED1-047F3A70C606}" type="datetimeFigureOut">
              <a:rPr lang="en-US" smtClean="0"/>
              <a:pPr/>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3AD01E-49C0-4A1B-B777-FD87E50BE5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8319FCE-467E-4A6B-AED1-047F3A70C606}" type="datetimeFigureOut">
              <a:rPr lang="en-US" smtClean="0"/>
              <a:pPr/>
              <a:t>1/31/2012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3AD01E-49C0-4A1B-B777-FD87E50BE5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319FCE-467E-4A6B-AED1-047F3A70C606}" type="datetimeFigureOut">
              <a:rPr lang="en-US" smtClean="0"/>
              <a:pPr/>
              <a:t>1/31/2012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3AD01E-49C0-4A1B-B777-FD87E50BE5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319FCE-467E-4A6B-AED1-047F3A70C606}" type="datetimeFigureOut">
              <a:rPr lang="en-US" smtClean="0"/>
              <a:pPr/>
              <a:t>1/31/2012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3AD01E-49C0-4A1B-B777-FD87E50BE5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319FCE-467E-4A6B-AED1-047F3A70C606}" type="datetimeFigureOut">
              <a:rPr lang="en-US" smtClean="0"/>
              <a:pPr/>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3AD01E-49C0-4A1B-B777-FD87E50BE59E}"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8319FCE-467E-4A6B-AED1-047F3A70C606}" type="datetimeFigureOut">
              <a:rPr lang="en-US" smtClean="0"/>
              <a:pPr/>
              <a:t>1/31/2012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513AD01E-49C0-4A1B-B777-FD87E50BE5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D8319FCE-467E-4A6B-AED1-047F3A70C606}" type="datetimeFigureOut">
              <a:rPr lang="en-US" smtClean="0"/>
              <a:pPr/>
              <a:t>1/31/2012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13AD01E-49C0-4A1B-B777-FD87E50BE5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imgres?imgurl=http://www.ayushveda.com/wp-content/uploads/2011/04/cough4.jpg&amp;imgrefurl=http://www.ayushveda.com/home-remedies-for-dry-cough/&amp;usg=__ndThRNjZibwjGaH8o8IKQPefx8M=&amp;h=359&amp;w=450&amp;sz=32&amp;hl=en&amp;start=16&amp;zoom=1&amp;tbnid=0dkoA-dfWv9FeM:&amp;tbnh=101&amp;tbnw=127&amp;ei=-CsoT-6cEuKW2QXW0vXeAg&amp;prev=/search%3Fq%3Dcoughing%26um%3D1%26hl%3Den%26sa%3DN%26rls%3Dcom.microsoft:*:IE-SearchBox%26tbm%3Disch&amp;um=1&amp;itbs=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imgres?imgurl=http://www.newsrx.com/images/sized/uploads/topics/asthma1-300x300.jpg&amp;imgrefurl=http://www.newsrx.com/topic/asthma&amp;usg=__6Z6ObrjJKclQcAaVb8gY89NGsR0=&amp;h=300&amp;w=300&amp;sz=9&amp;hl=en&amp;start=5&amp;zoom=1&amp;tbnid=MlMAUEXd-vKMLM:&amp;tbnh=116&amp;tbnw=116&amp;ei=yikoT63OM6SW2AWRp73BAg&amp;prev=/search%3Fq%3Dasthma%26um%3D1%26hl%3Den%26safe%3Dactive%26sa%3DN%26rls%3Dcom.microsoft:*:IE-SearchBox%26tbm%3Disch&amp;um=1&amp;itbs=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www.google.com/imgres?imgurl=http://i.istockimg.com/file_thumbview_approve/2193378/2/stock-photo-2193378-adorable-little-girl-looking-up-at-the-camera.jpg&amp;imgrefurl=http://www.istockphoto.com/stock-photo-2193378-adorable-little-girl-looking-up-at-the-camera.php&amp;usg=__J2tHTp-eKWautD1p56W4i9m_bHg=&amp;h=380&amp;w=335&amp;sz=67&amp;hl=en&amp;start=4&amp;zoom=1&amp;tbnid=gz0jO1RJfkKLDM:&amp;tbnh=123&amp;tbnw=108&amp;ei=IS0oT5yPHIKU2AXV-63SAg&amp;prev=/search%3Fq%3Dlittle%2Bgirl%26um%3D1%26hl%3Den%26safe%3Dactive%26sa%3DN%26rls%3Dcom.microsoft:*:IE-SearchBox%26tbm%3Disch&amp;um=1&amp;itbs=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a:t>
            </a:r>
            <a:r>
              <a:rPr lang="en-US" dirty="0" smtClean="0"/>
              <a:t>sthma</a:t>
            </a:r>
            <a:endParaRPr lang="en-US" dirty="0"/>
          </a:p>
        </p:txBody>
      </p:sp>
      <p:sp>
        <p:nvSpPr>
          <p:cNvPr id="3" name="Subtitle 2"/>
          <p:cNvSpPr>
            <a:spLocks noGrp="1"/>
          </p:cNvSpPr>
          <p:nvPr>
            <p:ph type="subTitle" idx="1"/>
          </p:nvPr>
        </p:nvSpPr>
        <p:spPr/>
        <p:txBody>
          <a:bodyPr>
            <a:normAutofit/>
          </a:bodyPr>
          <a:lstStyle/>
          <a:p>
            <a:r>
              <a:rPr lang="en-US" dirty="0" smtClean="0"/>
              <a:t>Amanda B.</a:t>
            </a:r>
          </a:p>
          <a:p>
            <a:r>
              <a:rPr lang="en-US" dirty="0" err="1" smtClean="0"/>
              <a:t>Adi</a:t>
            </a:r>
            <a:r>
              <a:rPr lang="en-US" dirty="0" smtClean="0"/>
              <a:t> </a:t>
            </a:r>
            <a:r>
              <a:rPr lang="en-US" dirty="0" smtClean="0"/>
              <a:t>S.</a:t>
            </a:r>
            <a:endParaRPr lang="en-US" dirty="0" smtClean="0"/>
          </a:p>
          <a:p>
            <a:r>
              <a:rPr lang="en-US" dirty="0" smtClean="0"/>
              <a:t>Jason C.</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WOWs</a:t>
            </a:r>
            <a:endParaRPr lang="en-US" dirty="0"/>
          </a:p>
        </p:txBody>
      </p:sp>
      <p:sp>
        <p:nvSpPr>
          <p:cNvPr id="3" name="Content Placeholder 2"/>
          <p:cNvSpPr>
            <a:spLocks noGrp="1"/>
          </p:cNvSpPr>
          <p:nvPr>
            <p:ph idx="1"/>
          </p:nvPr>
        </p:nvSpPr>
        <p:spPr>
          <a:xfrm>
            <a:off x="457200" y="1775191"/>
            <a:ext cx="5029200" cy="4625609"/>
          </a:xfrm>
        </p:spPr>
        <p:txBody>
          <a:bodyPr>
            <a:normAutofit fontScale="85000" lnSpcReduction="10000"/>
          </a:bodyPr>
          <a:lstStyle/>
          <a:p>
            <a:pPr>
              <a:buNone/>
            </a:pPr>
            <a:r>
              <a:rPr lang="en-US" dirty="0" smtClean="0">
                <a:solidFill>
                  <a:schemeClr val="bg2">
                    <a:lumMod val="75000"/>
                  </a:schemeClr>
                </a:solidFill>
              </a:rPr>
              <a:t>3 things that amazed me were…</a:t>
            </a:r>
          </a:p>
          <a:p>
            <a:endParaRPr lang="en-US" dirty="0" smtClean="0"/>
          </a:p>
          <a:p>
            <a:pPr algn="r"/>
            <a:r>
              <a:rPr lang="en-US" dirty="0" smtClean="0"/>
              <a:t>The reason is unknown, but boys </a:t>
            </a:r>
            <a:r>
              <a:rPr lang="en-US" dirty="0" smtClean="0"/>
              <a:t>are twice as likely to develop asthma than </a:t>
            </a:r>
            <a:r>
              <a:rPr lang="en-US" dirty="0" smtClean="0"/>
              <a:t>females</a:t>
            </a:r>
          </a:p>
          <a:p>
            <a:r>
              <a:rPr lang="en-US" dirty="0" smtClean="0"/>
              <a:t>Many children can grow out of their asthma</a:t>
            </a:r>
          </a:p>
          <a:p>
            <a:pPr lvl="0" algn="r"/>
            <a:r>
              <a:rPr lang="en-US" dirty="0" smtClean="0"/>
              <a:t>95% of </a:t>
            </a:r>
            <a:r>
              <a:rPr lang="en-US" dirty="0" smtClean="0"/>
              <a:t>people </a:t>
            </a:r>
            <a:r>
              <a:rPr lang="en-US" dirty="0" smtClean="0"/>
              <a:t>with persistent asthma still have symptoms </a:t>
            </a:r>
            <a:r>
              <a:rPr lang="en-US" dirty="0" smtClean="0"/>
              <a:t>when they are an adult</a:t>
            </a:r>
            <a:endParaRPr lang="en-US" dirty="0" smtClean="0"/>
          </a:p>
          <a:p>
            <a:pPr algn="r"/>
            <a:endParaRPr lang="en-US" dirty="0" smtClean="0"/>
          </a:p>
          <a:p>
            <a:pPr algn="r"/>
            <a:endParaRPr lang="en-US" dirty="0"/>
          </a:p>
        </p:txBody>
      </p:sp>
      <p:pic>
        <p:nvPicPr>
          <p:cNvPr id="3074" name="Picture 2" descr="http://www.visualphotos.com/photo/1x6902669/Man_making_surprised_face_064APL00442.jpg"/>
          <p:cNvPicPr>
            <a:picLocks noChangeAspect="1" noChangeArrowheads="1"/>
          </p:cNvPicPr>
          <p:nvPr/>
        </p:nvPicPr>
        <p:blipFill>
          <a:blip r:embed="rId2" cstate="print"/>
          <a:srcRect/>
          <a:stretch>
            <a:fillRect/>
          </a:stretch>
        </p:blipFill>
        <p:spPr bwMode="auto">
          <a:xfrm rot="376783">
            <a:off x="5638800" y="1905000"/>
            <a:ext cx="3044825" cy="381028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457200" y="1775191"/>
            <a:ext cx="3505200" cy="4473209"/>
          </a:xfrm>
        </p:spPr>
        <p:txBody>
          <a:bodyPr>
            <a:normAutofit fontScale="62500" lnSpcReduction="20000"/>
          </a:bodyPr>
          <a:lstStyle/>
          <a:p>
            <a:r>
              <a:rPr lang="en-US" sz="2600" dirty="0" smtClean="0">
                <a:latin typeface="Calibri" pitchFamily="34" charset="0"/>
              </a:rPr>
              <a:t>"Asthma - </a:t>
            </a:r>
            <a:r>
              <a:rPr lang="en-US" sz="2600" dirty="0" err="1" smtClean="0">
                <a:latin typeface="Calibri" pitchFamily="34" charset="0"/>
              </a:rPr>
              <a:t>PubMed</a:t>
            </a:r>
            <a:r>
              <a:rPr lang="en-US" sz="2600" dirty="0" smtClean="0">
                <a:latin typeface="Calibri" pitchFamily="34" charset="0"/>
              </a:rPr>
              <a:t> Health." </a:t>
            </a:r>
            <a:r>
              <a:rPr lang="en-US" sz="2600" i="1" dirty="0" err="1" smtClean="0">
                <a:latin typeface="Calibri" pitchFamily="34" charset="0"/>
              </a:rPr>
              <a:t>PubMed</a:t>
            </a:r>
            <a:r>
              <a:rPr lang="en-US" sz="2600" i="1" dirty="0" smtClean="0">
                <a:latin typeface="Calibri" pitchFamily="34" charset="0"/>
              </a:rPr>
              <a:t> Health</a:t>
            </a:r>
            <a:r>
              <a:rPr lang="en-US" sz="2600" dirty="0" smtClean="0">
                <a:latin typeface="Calibri" pitchFamily="34" charset="0"/>
              </a:rPr>
              <a:t>. Web. 31 Jan. 2012. &lt;http://www.ncbi.nlm.nih.gov/pubmedhealth/PMH0001196/&gt;.</a:t>
            </a:r>
          </a:p>
          <a:p>
            <a:r>
              <a:rPr lang="en-US" sz="2600" dirty="0" smtClean="0">
                <a:latin typeface="Calibri" pitchFamily="34" charset="0"/>
              </a:rPr>
              <a:t>"History of Asthma." </a:t>
            </a:r>
            <a:r>
              <a:rPr lang="en-US" sz="2600" i="1" dirty="0" smtClean="0">
                <a:latin typeface="Calibri" pitchFamily="34" charset="0"/>
              </a:rPr>
              <a:t>Cope With Asthma</a:t>
            </a:r>
            <a:r>
              <a:rPr lang="en-US" sz="2600" dirty="0" smtClean="0">
                <a:latin typeface="Calibri" pitchFamily="34" charset="0"/>
              </a:rPr>
              <a:t>. Web. 31 Jan. 2012. &lt;http://www.copewithasthma.com/history-of-asthma/&gt;.</a:t>
            </a:r>
          </a:p>
          <a:p>
            <a:r>
              <a:rPr lang="en-US" sz="2600" dirty="0" smtClean="0">
                <a:latin typeface="Calibri" pitchFamily="34" charset="0"/>
              </a:rPr>
              <a:t>3, Age Of. "Treatment for Asthma." </a:t>
            </a:r>
            <a:r>
              <a:rPr lang="en-US" sz="2600" i="1" dirty="0" smtClean="0">
                <a:latin typeface="Calibri" pitchFamily="34" charset="0"/>
              </a:rPr>
              <a:t>Medical News Today: Health News</a:t>
            </a:r>
            <a:r>
              <a:rPr lang="en-US" sz="2600" dirty="0" smtClean="0">
                <a:latin typeface="Calibri" pitchFamily="34" charset="0"/>
              </a:rPr>
              <a:t>. Web. 31 Jan. 2012. &lt;http://www.medicalnewstoday.com/info/asthma/treatment-for-asthma.php</a:t>
            </a:r>
            <a:r>
              <a:rPr lang="en-US" sz="2600" dirty="0" smtClean="0">
                <a:latin typeface="Calibri" pitchFamily="34" charset="0"/>
              </a:rPr>
              <a:t>&gt;.</a:t>
            </a:r>
          </a:p>
          <a:p>
            <a:r>
              <a:rPr lang="en-US" sz="2600" dirty="0" smtClean="0">
                <a:latin typeface="Calibri" pitchFamily="34" charset="0"/>
              </a:rPr>
              <a:t>"Asthma." </a:t>
            </a:r>
            <a:r>
              <a:rPr lang="en-US" sz="2600" i="1" dirty="0" err="1" smtClean="0">
                <a:latin typeface="Calibri" pitchFamily="34" charset="0"/>
              </a:rPr>
              <a:t>KidsHealth</a:t>
            </a:r>
            <a:r>
              <a:rPr lang="en-US" sz="2600" i="1" dirty="0" smtClean="0">
                <a:latin typeface="Calibri" pitchFamily="34" charset="0"/>
              </a:rPr>
              <a:t> - the Web's Most Visited Site about Children's Health</a:t>
            </a:r>
            <a:r>
              <a:rPr lang="en-US" sz="2600" dirty="0" smtClean="0">
                <a:latin typeface="Calibri" pitchFamily="34" charset="0"/>
              </a:rPr>
              <a:t>. Web. 31 Jan. 2012. &lt;http://kidshealth.org/teen/diseases_conditions/respiratory/asthma.html&gt;.</a:t>
            </a:r>
          </a:p>
          <a:p>
            <a:endParaRPr lang="en-US" sz="2600" dirty="0" smtClean="0">
              <a:latin typeface="Calibri" pitchFamily="34" charset="0"/>
            </a:endParaRPr>
          </a:p>
          <a:p>
            <a:endParaRPr lang="en-US" dirty="0"/>
          </a:p>
        </p:txBody>
      </p:sp>
      <p:sp>
        <p:nvSpPr>
          <p:cNvPr id="4" name="Content Placeholder 2"/>
          <p:cNvSpPr txBox="1">
            <a:spLocks/>
          </p:cNvSpPr>
          <p:nvPr/>
        </p:nvSpPr>
        <p:spPr>
          <a:xfrm>
            <a:off x="5105400" y="1905000"/>
            <a:ext cx="3505200" cy="4473209"/>
          </a:xfrm>
          <a:prstGeom prst="rect">
            <a:avLst/>
          </a:prstGeom>
        </p:spPr>
        <p:txBody>
          <a:bodyPr vert="horz" lIns="54864" tIns="91440" rtlCol="0">
            <a:normAutofit fontScale="55000" lnSpcReduction="20000"/>
          </a:bodyPr>
          <a:lstStyle/>
          <a:p>
            <a:pPr marL="438912" indent="-320040">
              <a:buClr>
                <a:schemeClr val="accent1"/>
              </a:buClr>
              <a:buSzPct val="80000"/>
              <a:buFont typeface="Wingdings 2"/>
              <a:buChar char=""/>
            </a:pPr>
            <a:r>
              <a:rPr lang="en-US" sz="2900" dirty="0" smtClean="0">
                <a:latin typeface="Calibri" pitchFamily="34" charset="0"/>
              </a:rPr>
              <a:t>"Asthma, Breathing Problems." </a:t>
            </a:r>
            <a:r>
              <a:rPr lang="en-US" sz="2900" i="1" dirty="0" smtClean="0">
                <a:latin typeface="Calibri" pitchFamily="34" charset="0"/>
              </a:rPr>
              <a:t>Scienceoflife.com - A Complete Interactive Integrated Health/Disease Assessment and Information Management System</a:t>
            </a:r>
            <a:r>
              <a:rPr lang="en-US" sz="2900" dirty="0" smtClean="0">
                <a:latin typeface="Calibri" pitchFamily="34" charset="0"/>
              </a:rPr>
              <a:t>. Web. 31 Jan. 2012. &lt;http://www.scienceoflife.com/diseases/asthma.aspx&gt;.</a:t>
            </a:r>
          </a:p>
          <a:p>
            <a:pPr marL="438912" indent="-320040">
              <a:buClr>
                <a:schemeClr val="accent1"/>
              </a:buClr>
              <a:buSzPct val="80000"/>
              <a:buFont typeface="Wingdings 2"/>
              <a:buChar char=""/>
            </a:pPr>
            <a:r>
              <a:rPr lang="en-US" sz="2900" dirty="0" smtClean="0">
                <a:latin typeface="Calibri" pitchFamily="34" charset="0"/>
              </a:rPr>
              <a:t>"Asthma History - Through the Ages." </a:t>
            </a:r>
            <a:r>
              <a:rPr lang="en-US" sz="2900" i="1" dirty="0" smtClean="0">
                <a:latin typeface="Calibri" pitchFamily="34" charset="0"/>
              </a:rPr>
              <a:t>Medical News Today: Health News</a:t>
            </a:r>
            <a:r>
              <a:rPr lang="en-US" sz="2900" dirty="0" smtClean="0">
                <a:latin typeface="Calibri" pitchFamily="34" charset="0"/>
              </a:rPr>
              <a:t>. Web. 31 Jan. 2012. &lt;http://www.medicalnewstoday.com/info/asthma/asthma-history.php</a:t>
            </a:r>
            <a:r>
              <a:rPr lang="en-US" sz="2900" dirty="0" smtClean="0">
                <a:latin typeface="Calibri" pitchFamily="34" charset="0"/>
              </a:rPr>
              <a:t>&gt;.</a:t>
            </a:r>
          </a:p>
          <a:p>
            <a:pPr marL="438912" indent="-320040">
              <a:buClr>
                <a:schemeClr val="accent1"/>
              </a:buClr>
              <a:buSzPct val="80000"/>
              <a:buFont typeface="Wingdings 2"/>
              <a:buChar char=""/>
            </a:pPr>
            <a:r>
              <a:rPr lang="en-US" sz="2900" dirty="0" smtClean="0">
                <a:latin typeface="Calibri" pitchFamily="34" charset="0"/>
              </a:rPr>
              <a:t>"Asthma Symptoms, Medications, Attack Treatment, Causes, Types, Facts and the Link to Allergies by MedicineNet.com." Web. 31 Jan. 2012. &lt;http://www.medicinenet.com/asthma/article.htm&gt;.</a:t>
            </a:r>
          </a:p>
          <a:p>
            <a:pPr marL="438912" indent="-320040">
              <a:buClr>
                <a:schemeClr val="accent1"/>
              </a:buClr>
              <a:buSzPct val="80000"/>
              <a:buFont typeface="Wingdings 2"/>
              <a:buChar char=""/>
            </a:pPr>
            <a:endParaRPr lang="en-US" sz="3200" dirty="0" smtClean="0">
              <a:latin typeface="Calibri" pitchFamily="34" charset="0"/>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6" name="Picture 2" descr="http://www.bloki.com/files/2011/05/Web-page-creation.jpg"/>
          <p:cNvPicPr>
            <a:picLocks noChangeAspect="1" noChangeArrowheads="1"/>
          </p:cNvPicPr>
          <p:nvPr/>
        </p:nvPicPr>
        <p:blipFill>
          <a:blip r:embed="rId2" cstate="print"/>
          <a:srcRect/>
          <a:stretch>
            <a:fillRect/>
          </a:stretch>
        </p:blipFill>
        <p:spPr bwMode="auto">
          <a:xfrm>
            <a:off x="3429000" y="228600"/>
            <a:ext cx="2219325" cy="1654809"/>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t>
            </a:r>
            <a:r>
              <a:rPr lang="en-US" dirty="0" smtClean="0"/>
              <a:t>sthma</a:t>
            </a:r>
            <a:endParaRPr lang="en-US" dirty="0"/>
          </a:p>
        </p:txBody>
      </p:sp>
      <p:sp>
        <p:nvSpPr>
          <p:cNvPr id="3" name="Content Placeholder 2"/>
          <p:cNvSpPr>
            <a:spLocks noGrp="1"/>
          </p:cNvSpPr>
          <p:nvPr>
            <p:ph idx="1"/>
          </p:nvPr>
        </p:nvSpPr>
        <p:spPr>
          <a:xfrm>
            <a:off x="4343400" y="1905000"/>
            <a:ext cx="4572000" cy="4191000"/>
          </a:xfrm>
        </p:spPr>
        <p:txBody>
          <a:bodyPr>
            <a:normAutofit fontScale="92500" lnSpcReduction="20000"/>
          </a:bodyPr>
          <a:lstStyle/>
          <a:p>
            <a:r>
              <a:rPr lang="en-US" dirty="0" smtClean="0"/>
              <a:t>Asthma is a condition in which the airway </a:t>
            </a:r>
            <a:r>
              <a:rPr lang="en-US" dirty="0"/>
              <a:t>of the lungs swells and gets </a:t>
            </a:r>
            <a:r>
              <a:rPr lang="en-US" dirty="0" smtClean="0"/>
              <a:t>narrow</a:t>
            </a:r>
          </a:p>
          <a:p>
            <a:endParaRPr lang="en-US" dirty="0" smtClean="0"/>
          </a:p>
          <a:p>
            <a:pPr>
              <a:buNone/>
            </a:pPr>
            <a:endParaRPr lang="en-US" dirty="0" smtClean="0"/>
          </a:p>
          <a:p>
            <a:r>
              <a:rPr lang="en-US" dirty="0" smtClean="0"/>
              <a:t>Asthma can run in families, be triggered by allergens or environmental factors like the cold air</a:t>
            </a:r>
            <a:endParaRPr lang="en-US" dirty="0"/>
          </a:p>
        </p:txBody>
      </p:sp>
      <p:pic>
        <p:nvPicPr>
          <p:cNvPr id="10244" name="Picture 4" descr="http://media.web.britannica.com/eb-media/02/78502-004-888EEBBA.jpg"/>
          <p:cNvPicPr>
            <a:picLocks noChangeAspect="1" noChangeArrowheads="1"/>
          </p:cNvPicPr>
          <p:nvPr/>
        </p:nvPicPr>
        <p:blipFill>
          <a:blip r:embed="rId2" cstate="print"/>
          <a:srcRect/>
          <a:stretch>
            <a:fillRect/>
          </a:stretch>
        </p:blipFill>
        <p:spPr bwMode="auto">
          <a:xfrm>
            <a:off x="762000" y="1905000"/>
            <a:ext cx="2876550" cy="42862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Asthma</a:t>
            </a:r>
            <a:endParaRPr lang="en-US" dirty="0"/>
          </a:p>
        </p:txBody>
      </p:sp>
      <p:sp>
        <p:nvSpPr>
          <p:cNvPr id="3" name="Content Placeholder 2"/>
          <p:cNvSpPr>
            <a:spLocks noGrp="1"/>
          </p:cNvSpPr>
          <p:nvPr>
            <p:ph idx="1"/>
          </p:nvPr>
        </p:nvSpPr>
        <p:spPr>
          <a:xfrm>
            <a:off x="457200" y="1775191"/>
            <a:ext cx="4876800" cy="4625609"/>
          </a:xfrm>
        </p:spPr>
        <p:txBody>
          <a:bodyPr/>
          <a:lstStyle/>
          <a:p>
            <a:r>
              <a:rPr lang="en-US" dirty="0" smtClean="0"/>
              <a:t>Asthma goes all the way back to ancient Egypt. A scientist discovered papyrus in the 1870s with hieroglyphics containing hundreds of remedies for asthma.</a:t>
            </a:r>
          </a:p>
          <a:p>
            <a:endParaRPr lang="en-US" dirty="0"/>
          </a:p>
        </p:txBody>
      </p:sp>
      <p:pic>
        <p:nvPicPr>
          <p:cNvPr id="2052" name="Picture 4" descr="http://www.kingtutone.com/pyramids/information/menkaurepyramid.jpg"/>
          <p:cNvPicPr>
            <a:picLocks noChangeAspect="1" noChangeArrowheads="1"/>
          </p:cNvPicPr>
          <p:nvPr/>
        </p:nvPicPr>
        <p:blipFill>
          <a:blip r:embed="rId2" cstate="print"/>
          <a:srcRect/>
          <a:stretch>
            <a:fillRect/>
          </a:stretch>
        </p:blipFill>
        <p:spPr bwMode="auto">
          <a:xfrm rot="697389">
            <a:off x="5568638" y="2747221"/>
            <a:ext cx="3339012" cy="26860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t>
            </a:r>
            <a:r>
              <a:rPr lang="en-US" dirty="0" err="1" smtClean="0"/>
              <a:t>ymtpoms</a:t>
            </a:r>
            <a:endParaRPr lang="en-US" dirty="0"/>
          </a:p>
        </p:txBody>
      </p:sp>
      <p:sp>
        <p:nvSpPr>
          <p:cNvPr id="3" name="Content Placeholder 2"/>
          <p:cNvSpPr>
            <a:spLocks noGrp="1"/>
          </p:cNvSpPr>
          <p:nvPr>
            <p:ph idx="1"/>
          </p:nvPr>
        </p:nvSpPr>
        <p:spPr/>
        <p:txBody>
          <a:bodyPr/>
          <a:lstStyle/>
          <a:p>
            <a:pPr lvl="0"/>
            <a:r>
              <a:rPr lang="en-US" dirty="0" smtClean="0"/>
              <a:t>sweating</a:t>
            </a:r>
          </a:p>
          <a:p>
            <a:pPr lvl="0"/>
            <a:r>
              <a:rPr lang="en-US" dirty="0" smtClean="0"/>
              <a:t> </a:t>
            </a:r>
            <a:r>
              <a:rPr lang="en-US" dirty="0" smtClean="0"/>
              <a:t>wheezing</a:t>
            </a:r>
            <a:endParaRPr lang="en-US" dirty="0" smtClean="0"/>
          </a:p>
          <a:p>
            <a:pPr lvl="0"/>
            <a:r>
              <a:rPr lang="en-US" dirty="0" smtClean="0"/>
              <a:t>Shortness of breath</a:t>
            </a:r>
          </a:p>
          <a:p>
            <a:pPr lvl="0"/>
            <a:r>
              <a:rPr lang="en-US" dirty="0" smtClean="0"/>
              <a:t>severe anxiety</a:t>
            </a:r>
          </a:p>
          <a:p>
            <a:pPr lvl="0"/>
            <a:r>
              <a:rPr lang="en-US" dirty="0" smtClean="0"/>
              <a:t>extreme difficulty of breathing</a:t>
            </a:r>
          </a:p>
          <a:p>
            <a:pPr lvl="0"/>
            <a:endParaRPr lang="en-US" dirty="0" smtClean="0"/>
          </a:p>
          <a:p>
            <a:pPr algn="r"/>
            <a:r>
              <a:rPr lang="en-US" dirty="0" smtClean="0"/>
              <a:t>You should be concerned about the symptoms if you have difficulty breathing</a:t>
            </a:r>
            <a:endParaRPr lang="en-US" dirty="0"/>
          </a:p>
        </p:txBody>
      </p:sp>
      <p:pic>
        <p:nvPicPr>
          <p:cNvPr id="9220" name="Picture 4" descr="http://t0.gstatic.com/images?q=tbn:ANd9GcQjuCQB6MnEqOHgVo8xAL820HuzfQN-Vi908IA-jRvCgT6d6THnrsH1jGM">
            <a:hlinkClick r:id="rId2"/>
          </p:cNvPr>
          <p:cNvPicPr>
            <a:picLocks noChangeAspect="1" noChangeArrowheads="1"/>
          </p:cNvPicPr>
          <p:nvPr/>
        </p:nvPicPr>
        <p:blipFill>
          <a:blip r:embed="rId3" cstate="print"/>
          <a:srcRect/>
          <a:stretch>
            <a:fillRect/>
          </a:stretch>
        </p:blipFill>
        <p:spPr bwMode="auto">
          <a:xfrm>
            <a:off x="5410200" y="1219200"/>
            <a:ext cx="3114675" cy="24770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t>
            </a:r>
            <a:r>
              <a:rPr lang="en-US" dirty="0" smtClean="0"/>
              <a:t>reatment </a:t>
            </a:r>
            <a:r>
              <a:rPr lang="en-US" dirty="0" smtClean="0"/>
              <a:t>and </a:t>
            </a:r>
            <a:r>
              <a:rPr lang="en-US" dirty="0" smtClean="0"/>
              <a:t>Management</a:t>
            </a:r>
            <a:endParaRPr lang="en-US" dirty="0"/>
          </a:p>
        </p:txBody>
      </p:sp>
      <p:sp>
        <p:nvSpPr>
          <p:cNvPr id="3" name="Content Placeholder 2"/>
          <p:cNvSpPr>
            <a:spLocks noGrp="1"/>
          </p:cNvSpPr>
          <p:nvPr>
            <p:ph idx="1"/>
          </p:nvPr>
        </p:nvSpPr>
        <p:spPr>
          <a:xfrm>
            <a:off x="457200" y="1775191"/>
            <a:ext cx="4343400" cy="4625609"/>
          </a:xfrm>
        </p:spPr>
        <p:txBody>
          <a:bodyPr>
            <a:normAutofit fontScale="92500" lnSpcReduction="10000"/>
          </a:bodyPr>
          <a:lstStyle/>
          <a:p>
            <a:r>
              <a:rPr lang="en-US" dirty="0" smtClean="0"/>
              <a:t>Asthma is more controlled than it is treated, since there is no cure. </a:t>
            </a:r>
            <a:r>
              <a:rPr lang="en-US" dirty="0" smtClean="0"/>
              <a:t>There are inhalers and </a:t>
            </a:r>
            <a:r>
              <a:rPr lang="en-US" dirty="0" smtClean="0"/>
              <a:t>medicine to relieve symptoms. </a:t>
            </a:r>
            <a:r>
              <a:rPr lang="en-US" dirty="0" smtClean="0"/>
              <a:t>Controlling your activities </a:t>
            </a:r>
            <a:r>
              <a:rPr lang="en-US" dirty="0" smtClean="0"/>
              <a:t>also </a:t>
            </a:r>
            <a:r>
              <a:rPr lang="en-US" dirty="0" smtClean="0"/>
              <a:t>helps. (normal exercise level, </a:t>
            </a:r>
            <a:r>
              <a:rPr lang="en-US" dirty="0" smtClean="0"/>
              <a:t>normal sleep level, etc.)</a:t>
            </a:r>
            <a:endParaRPr lang="en-US" dirty="0"/>
          </a:p>
        </p:txBody>
      </p:sp>
      <p:pic>
        <p:nvPicPr>
          <p:cNvPr id="8194" name="Picture 2" descr="http://t0.gstatic.com/images?q=tbn:ANd9GcRL7o1TtbzdmAZCgLc2m-GlkpvGj8-xqW0o7G0evRxztG3PDDwQ6MfrgA">
            <a:hlinkClick r:id="rId2"/>
          </p:cNvPr>
          <p:cNvPicPr>
            <a:picLocks noChangeAspect="1" noChangeArrowheads="1"/>
          </p:cNvPicPr>
          <p:nvPr/>
        </p:nvPicPr>
        <p:blipFill>
          <a:blip r:embed="rId3" cstate="print"/>
          <a:srcRect/>
          <a:stretch>
            <a:fillRect/>
          </a:stretch>
        </p:blipFill>
        <p:spPr bwMode="auto">
          <a:xfrm rot="426255">
            <a:off x="5562600" y="2514600"/>
            <a:ext cx="3009900" cy="300990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Treatment and Management </a:t>
            </a:r>
            <a:r>
              <a:rPr lang="en-US" dirty="0" smtClean="0"/>
              <a:t>c</a:t>
            </a:r>
            <a:r>
              <a:rPr lang="en-US" dirty="0" smtClean="0"/>
              <a:t>ont.</a:t>
            </a:r>
            <a:endParaRPr lang="en-US" dirty="0"/>
          </a:p>
        </p:txBody>
      </p:sp>
      <p:sp>
        <p:nvSpPr>
          <p:cNvPr id="3" name="Content Placeholder 2"/>
          <p:cNvSpPr>
            <a:spLocks noGrp="1"/>
          </p:cNvSpPr>
          <p:nvPr>
            <p:ph idx="1"/>
          </p:nvPr>
        </p:nvSpPr>
        <p:spPr>
          <a:xfrm>
            <a:off x="228600" y="1752600"/>
            <a:ext cx="4953000" cy="4625609"/>
          </a:xfrm>
        </p:spPr>
        <p:txBody>
          <a:bodyPr>
            <a:normAutofit fontScale="85000" lnSpcReduction="10000"/>
          </a:bodyPr>
          <a:lstStyle/>
          <a:p>
            <a:r>
              <a:rPr lang="en-US" dirty="0" smtClean="0"/>
              <a:t>For their </a:t>
            </a:r>
            <a:r>
              <a:rPr lang="en-US" dirty="0" smtClean="0">
                <a:solidFill>
                  <a:schemeClr val="bg2">
                    <a:lumMod val="75000"/>
                  </a:schemeClr>
                </a:solidFill>
              </a:rPr>
              <a:t>diet</a:t>
            </a:r>
            <a:r>
              <a:rPr lang="en-US" dirty="0" smtClean="0"/>
              <a:t>, people who have allergies must watch what they eat because asthma can worsen allergic reactions.</a:t>
            </a:r>
          </a:p>
          <a:p>
            <a:endParaRPr lang="en-US" dirty="0" smtClean="0"/>
          </a:p>
          <a:p>
            <a:r>
              <a:rPr lang="en-US" dirty="0" smtClean="0">
                <a:solidFill>
                  <a:schemeClr val="bg2">
                    <a:lumMod val="75000"/>
                  </a:schemeClr>
                </a:solidFill>
              </a:rPr>
              <a:t>Exercising</a:t>
            </a:r>
            <a:r>
              <a:rPr lang="en-US" dirty="0" smtClean="0"/>
              <a:t> can help improve the symptoms of asthma attacks. People with asthma have to stay in better shape than everyone else so they have an equal fitness levels as normal people.</a:t>
            </a:r>
          </a:p>
        </p:txBody>
      </p:sp>
      <p:pic>
        <p:nvPicPr>
          <p:cNvPr id="7172" name="Picture 4" descr="http://www.lgassociations.info/wp-content/uploads/2010/05/exercise-full.gif"/>
          <p:cNvPicPr>
            <a:picLocks noChangeAspect="1" noChangeArrowheads="1"/>
          </p:cNvPicPr>
          <p:nvPr/>
        </p:nvPicPr>
        <p:blipFill>
          <a:blip r:embed="rId2" cstate="print"/>
          <a:srcRect/>
          <a:stretch>
            <a:fillRect/>
          </a:stretch>
        </p:blipFill>
        <p:spPr bwMode="auto">
          <a:xfrm rot="21097688">
            <a:off x="5410200" y="2514600"/>
            <a:ext cx="3281518" cy="29622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t>
            </a:r>
            <a:r>
              <a:rPr lang="en-US" dirty="0" smtClean="0"/>
              <a:t>reatment </a:t>
            </a:r>
            <a:r>
              <a:rPr lang="en-US" dirty="0" smtClean="0"/>
              <a:t>and M</a:t>
            </a:r>
            <a:r>
              <a:rPr lang="en-US" dirty="0" smtClean="0"/>
              <a:t>anagement cont.</a:t>
            </a:r>
            <a:endParaRPr lang="en-US" dirty="0"/>
          </a:p>
        </p:txBody>
      </p:sp>
      <p:sp>
        <p:nvSpPr>
          <p:cNvPr id="3" name="Content Placeholder 2"/>
          <p:cNvSpPr>
            <a:spLocks noGrp="1"/>
          </p:cNvSpPr>
          <p:nvPr>
            <p:ph idx="1"/>
          </p:nvPr>
        </p:nvSpPr>
        <p:spPr>
          <a:xfrm>
            <a:off x="381000" y="1676400"/>
            <a:ext cx="5181600" cy="4625609"/>
          </a:xfrm>
        </p:spPr>
        <p:txBody>
          <a:bodyPr>
            <a:normAutofit fontScale="85000" lnSpcReduction="10000"/>
          </a:bodyPr>
          <a:lstStyle/>
          <a:p>
            <a:r>
              <a:rPr lang="en-US" dirty="0" smtClean="0"/>
              <a:t>Family’s have the </a:t>
            </a:r>
            <a:r>
              <a:rPr lang="en-US" dirty="0" smtClean="0">
                <a:solidFill>
                  <a:schemeClr val="bg2">
                    <a:lumMod val="75000"/>
                  </a:schemeClr>
                </a:solidFill>
              </a:rPr>
              <a:t>role</a:t>
            </a:r>
            <a:r>
              <a:rPr lang="en-US" dirty="0" smtClean="0"/>
              <a:t> to watch out for their family member and make sure they stay within their physical limits so there isn’t a chance of an attack</a:t>
            </a:r>
          </a:p>
          <a:p>
            <a:r>
              <a:rPr lang="en-US" dirty="0" smtClean="0"/>
              <a:t>There are two types of </a:t>
            </a:r>
            <a:r>
              <a:rPr lang="en-US" dirty="0" smtClean="0">
                <a:solidFill>
                  <a:schemeClr val="bg2">
                    <a:lumMod val="75000"/>
                  </a:schemeClr>
                </a:solidFill>
              </a:rPr>
              <a:t>medicine</a:t>
            </a:r>
            <a:r>
              <a:rPr lang="en-US" dirty="0" smtClean="0"/>
              <a:t>. Control drugs are used to control symptoms and must be taken daily, and quick relief drugs are used during an asthma attack to stop the wheezing</a:t>
            </a:r>
          </a:p>
          <a:p>
            <a:endParaRPr lang="en-US" dirty="0" smtClean="0"/>
          </a:p>
          <a:p>
            <a:endParaRPr lang="en-US" dirty="0"/>
          </a:p>
        </p:txBody>
      </p:sp>
      <p:sp>
        <p:nvSpPr>
          <p:cNvPr id="5" name="Content Placeholder 2"/>
          <p:cNvSpPr txBox="1">
            <a:spLocks/>
          </p:cNvSpPr>
          <p:nvPr/>
        </p:nvSpPr>
        <p:spPr>
          <a:xfrm>
            <a:off x="609600" y="3200400"/>
            <a:ext cx="8229600" cy="4625609"/>
          </a:xfrm>
          <a:prstGeom prst="rect">
            <a:avLst/>
          </a:prstGeom>
        </p:spPr>
        <p:txBody>
          <a:bodyPr vert="horz" lIns="54864" tIns="91440" rtlCol="0">
            <a:normAutofit/>
          </a:bodyPr>
          <a:lstStyle/>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146" name="Picture 2" descr="Bronchodilator Drugs, Asthma Treatment Drugs, Anti Asthma Medicine Manufacturers Suppliers title="/>
          <p:cNvPicPr>
            <a:picLocks noChangeAspect="1" noChangeArrowheads="1"/>
          </p:cNvPicPr>
          <p:nvPr/>
        </p:nvPicPr>
        <p:blipFill>
          <a:blip r:embed="rId2" cstate="print"/>
          <a:srcRect/>
          <a:stretch>
            <a:fillRect/>
          </a:stretch>
        </p:blipFill>
        <p:spPr bwMode="auto">
          <a:xfrm rot="326327">
            <a:off x="5638800" y="2514600"/>
            <a:ext cx="3067050" cy="30670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www.freeclipartnow.com/d/40228-1/arrow-blue-rounded-right.jpg"/>
          <p:cNvPicPr>
            <a:picLocks noChangeAspect="1" noChangeArrowheads="1"/>
          </p:cNvPicPr>
          <p:nvPr/>
        </p:nvPicPr>
        <p:blipFill>
          <a:blip r:embed="rId2" cstate="print"/>
          <a:srcRect/>
          <a:stretch>
            <a:fillRect/>
          </a:stretch>
        </p:blipFill>
        <p:spPr bwMode="auto">
          <a:xfrm rot="16200000">
            <a:off x="5765800" y="3683000"/>
            <a:ext cx="4648200" cy="1701800"/>
          </a:xfrm>
          <a:prstGeom prst="rect">
            <a:avLst/>
          </a:prstGeom>
          <a:noFill/>
        </p:spPr>
      </p:pic>
      <p:pic>
        <p:nvPicPr>
          <p:cNvPr id="5122" name="Picture 2" descr="http://www.cksinfo.com/clipart/signssymbols/arrows/arrow-blue-outline-right.png"/>
          <p:cNvPicPr>
            <a:picLocks noChangeAspect="1" noChangeArrowheads="1"/>
          </p:cNvPicPr>
          <p:nvPr/>
        </p:nvPicPr>
        <p:blipFill>
          <a:blip r:embed="rId3" cstate="print"/>
          <a:srcRect/>
          <a:stretch>
            <a:fillRect/>
          </a:stretch>
        </p:blipFill>
        <p:spPr bwMode="auto">
          <a:xfrm rot="16200000">
            <a:off x="90317" y="2043283"/>
            <a:ext cx="1845016" cy="1416050"/>
          </a:xfrm>
          <a:prstGeom prst="rect">
            <a:avLst/>
          </a:prstGeom>
          <a:noFill/>
        </p:spPr>
      </p:pic>
      <p:sp>
        <p:nvSpPr>
          <p:cNvPr id="2" name="Title 1"/>
          <p:cNvSpPr>
            <a:spLocks noGrp="1"/>
          </p:cNvSpPr>
          <p:nvPr>
            <p:ph type="title"/>
          </p:nvPr>
        </p:nvSpPr>
        <p:spPr/>
        <p:txBody>
          <a:bodyPr>
            <a:normAutofit fontScale="90000"/>
          </a:bodyPr>
          <a:lstStyle/>
          <a:p>
            <a:r>
              <a:rPr lang="en-US" dirty="0" smtClean="0"/>
              <a:t>Treatment </a:t>
            </a:r>
            <a:r>
              <a:rPr lang="en-US" dirty="0" smtClean="0"/>
              <a:t>and M</a:t>
            </a:r>
            <a:r>
              <a:rPr lang="en-US" dirty="0" smtClean="0"/>
              <a:t>anagement cont. </a:t>
            </a:r>
            <a:endParaRPr lang="en-US" dirty="0"/>
          </a:p>
        </p:txBody>
      </p:sp>
      <p:sp>
        <p:nvSpPr>
          <p:cNvPr id="3" name="Content Placeholder 2"/>
          <p:cNvSpPr>
            <a:spLocks noGrp="1"/>
          </p:cNvSpPr>
          <p:nvPr>
            <p:ph idx="1"/>
          </p:nvPr>
        </p:nvSpPr>
        <p:spPr>
          <a:xfrm>
            <a:off x="1447800" y="1676400"/>
            <a:ext cx="6096000" cy="4625609"/>
          </a:xfrm>
        </p:spPr>
        <p:txBody>
          <a:bodyPr>
            <a:normAutofit fontScale="92500" lnSpcReduction="10000"/>
          </a:bodyPr>
          <a:lstStyle/>
          <a:p>
            <a:pPr algn="r"/>
            <a:r>
              <a:rPr lang="en-US" dirty="0" smtClean="0"/>
              <a:t>Quick-relief medicine is </a:t>
            </a:r>
            <a:r>
              <a:rPr lang="en-US" dirty="0" smtClean="0">
                <a:solidFill>
                  <a:schemeClr val="bg2">
                    <a:lumMod val="75000"/>
                  </a:schemeClr>
                </a:solidFill>
              </a:rPr>
              <a:t>short term relief </a:t>
            </a:r>
            <a:r>
              <a:rPr lang="en-US" dirty="0" smtClean="0"/>
              <a:t>and will wear away. When you are exercising, take frequent breaks to regain your breath.</a:t>
            </a:r>
          </a:p>
          <a:p>
            <a:endParaRPr lang="en-US" dirty="0" smtClean="0"/>
          </a:p>
          <a:p>
            <a:r>
              <a:rPr lang="en-US" dirty="0" smtClean="0"/>
              <a:t>Exercising can be a good way to manage the </a:t>
            </a:r>
            <a:r>
              <a:rPr lang="en-US" dirty="0" smtClean="0">
                <a:solidFill>
                  <a:schemeClr val="bg2">
                    <a:lumMod val="75000"/>
                  </a:schemeClr>
                </a:solidFill>
              </a:rPr>
              <a:t>long-term problem</a:t>
            </a:r>
            <a:r>
              <a:rPr lang="en-US" dirty="0" smtClean="0"/>
              <a:t>. By being in shape, everything you do will be a whole lot easier because you are more fit.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and Family Impact</a:t>
            </a:r>
            <a:endParaRPr lang="en-US" dirty="0"/>
          </a:p>
        </p:txBody>
      </p:sp>
      <p:sp>
        <p:nvSpPr>
          <p:cNvPr id="3" name="Content Placeholder 2"/>
          <p:cNvSpPr>
            <a:spLocks noGrp="1"/>
          </p:cNvSpPr>
          <p:nvPr>
            <p:ph idx="1"/>
          </p:nvPr>
        </p:nvSpPr>
        <p:spPr>
          <a:xfrm>
            <a:off x="457200" y="1775191"/>
            <a:ext cx="4419600" cy="2568209"/>
          </a:xfrm>
        </p:spPr>
        <p:txBody>
          <a:bodyPr>
            <a:normAutofit fontScale="70000" lnSpcReduction="20000"/>
          </a:bodyPr>
          <a:lstStyle/>
          <a:p>
            <a:pPr lvl="0"/>
            <a:r>
              <a:rPr lang="en-US" sz="3400" dirty="0" smtClean="0"/>
              <a:t>The </a:t>
            </a:r>
            <a:r>
              <a:rPr lang="en-US" sz="3400" dirty="0" smtClean="0">
                <a:solidFill>
                  <a:schemeClr val="bg2">
                    <a:lumMod val="75000"/>
                  </a:schemeClr>
                </a:solidFill>
              </a:rPr>
              <a:t>individual</a:t>
            </a:r>
            <a:r>
              <a:rPr lang="en-US" sz="3400" dirty="0" smtClean="0"/>
              <a:t> </a:t>
            </a:r>
            <a:r>
              <a:rPr lang="en-US" sz="3400" dirty="0" smtClean="0"/>
              <a:t>not be able to do physical activity because </a:t>
            </a:r>
            <a:r>
              <a:rPr lang="en-US" sz="3400" dirty="0" smtClean="0"/>
              <a:t>they </a:t>
            </a:r>
            <a:r>
              <a:rPr lang="en-US" sz="3400" dirty="0" smtClean="0"/>
              <a:t>cannot breathe as </a:t>
            </a:r>
            <a:r>
              <a:rPr lang="en-US" sz="3400" dirty="0" smtClean="0"/>
              <a:t>well because of their asthma.  </a:t>
            </a:r>
            <a:r>
              <a:rPr lang="en-US" sz="3400" dirty="0" smtClean="0"/>
              <a:t>They </a:t>
            </a:r>
            <a:r>
              <a:rPr lang="en-US" sz="3400" dirty="0" smtClean="0"/>
              <a:t>also may be </a:t>
            </a:r>
            <a:r>
              <a:rPr lang="en-US" sz="3400" dirty="0" smtClean="0"/>
              <a:t>held back </a:t>
            </a:r>
            <a:r>
              <a:rPr lang="en-US" sz="3400" dirty="0" smtClean="0"/>
              <a:t>in activities because they </a:t>
            </a:r>
            <a:r>
              <a:rPr lang="en-US" sz="3400" dirty="0" smtClean="0"/>
              <a:t>fear of having an asthma attack</a:t>
            </a:r>
            <a:r>
              <a:rPr lang="en-US" sz="3400" dirty="0" smtClean="0"/>
              <a:t>.</a:t>
            </a:r>
          </a:p>
          <a:p>
            <a:pPr lvl="0"/>
            <a:endParaRPr lang="en-US" dirty="0" smtClean="0"/>
          </a:p>
          <a:p>
            <a:endParaRPr lang="en-US" dirty="0"/>
          </a:p>
        </p:txBody>
      </p:sp>
      <p:sp>
        <p:nvSpPr>
          <p:cNvPr id="4" name="Content Placeholder 2"/>
          <p:cNvSpPr txBox="1">
            <a:spLocks/>
          </p:cNvSpPr>
          <p:nvPr/>
        </p:nvSpPr>
        <p:spPr>
          <a:xfrm>
            <a:off x="4114800" y="3886200"/>
            <a:ext cx="4419600" cy="2568209"/>
          </a:xfrm>
          <a:prstGeom prst="rect">
            <a:avLst/>
          </a:prstGeom>
        </p:spPr>
        <p:txBody>
          <a:bodyPr vert="horz" lIns="54864" tIns="91440" rtlCol="0">
            <a:normAutofit/>
          </a:bodyPr>
          <a:lstStyle/>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4343400" y="4038600"/>
            <a:ext cx="4419600" cy="2568209"/>
          </a:xfrm>
          <a:prstGeom prst="rect">
            <a:avLst/>
          </a:prstGeom>
        </p:spPr>
        <p:txBody>
          <a:bodyPr vert="horz" lIns="54864" tIns="91440" rtlCol="0">
            <a:normAutofit fontScale="70000" lnSpcReduction="20000"/>
          </a:bodyPr>
          <a:lstStyle/>
          <a:p>
            <a:pPr marL="438912" lvl="0" indent="-320040">
              <a:buClr>
                <a:schemeClr val="accent1"/>
              </a:buClr>
              <a:buSzPct val="80000"/>
              <a:buFont typeface="Wingdings 2"/>
              <a:buChar char=""/>
            </a:pPr>
            <a:r>
              <a:rPr lang="en-US" sz="3200" dirty="0" smtClean="0"/>
              <a:t>The impact on the </a:t>
            </a:r>
            <a:r>
              <a:rPr lang="en-US" sz="3200" dirty="0" smtClean="0">
                <a:solidFill>
                  <a:schemeClr val="bg2">
                    <a:lumMod val="75000"/>
                  </a:schemeClr>
                </a:solidFill>
              </a:rPr>
              <a:t>family</a:t>
            </a:r>
            <a:r>
              <a:rPr lang="en-US" sz="3200" dirty="0" smtClean="0"/>
              <a:t> is that they will have to use a lot of time to bring the asthma patient in for check outs, and appointments.  The family members may also be hesitant to let the person with asthma participate in strenuous activity.</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4098" name="Picture 2" descr="http://www.theblendedandstepfamilyresourcecenter.com/files/1883356/uploaded/Blended%20Family%20photo-homepage.jpg"/>
          <p:cNvPicPr>
            <a:picLocks noChangeAspect="1" noChangeArrowheads="1"/>
          </p:cNvPicPr>
          <p:nvPr/>
        </p:nvPicPr>
        <p:blipFill>
          <a:blip r:embed="rId3" cstate="print"/>
          <a:srcRect/>
          <a:stretch>
            <a:fillRect/>
          </a:stretch>
        </p:blipFill>
        <p:spPr bwMode="auto">
          <a:xfrm>
            <a:off x="533400" y="4267200"/>
            <a:ext cx="3324225" cy="2373970"/>
          </a:xfrm>
          <a:prstGeom prst="rect">
            <a:avLst/>
          </a:prstGeom>
          <a:noFill/>
        </p:spPr>
      </p:pic>
      <p:pic>
        <p:nvPicPr>
          <p:cNvPr id="4100" name="Picture 4" descr="http://t3.gstatic.com/images?q=tbn:ANd9GcQx0yaoSooOxjCMq_wD7h2tDOz2yMBYQZc1w_ZAbunr2t-8J2sExt7LDQ">
            <a:hlinkClick r:id="rId4"/>
          </p:cNvPr>
          <p:cNvPicPr>
            <a:picLocks noChangeAspect="1" noChangeArrowheads="1"/>
          </p:cNvPicPr>
          <p:nvPr/>
        </p:nvPicPr>
        <p:blipFill>
          <a:blip r:embed="rId5" cstate="print"/>
          <a:srcRect/>
          <a:stretch>
            <a:fillRect/>
          </a:stretch>
        </p:blipFill>
        <p:spPr bwMode="auto">
          <a:xfrm>
            <a:off x="5562600" y="1371600"/>
            <a:ext cx="2171700" cy="2473325"/>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68</TotalTime>
  <Words>654</Words>
  <Application>Microsoft Office PowerPoint</Application>
  <PresentationFormat>On-screen Show (4:3)</PresentationFormat>
  <Paragraphs>50</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Module</vt:lpstr>
      <vt:lpstr>Asthma</vt:lpstr>
      <vt:lpstr>Asthma</vt:lpstr>
      <vt:lpstr>History of Asthma</vt:lpstr>
      <vt:lpstr>Symtpoms</vt:lpstr>
      <vt:lpstr>Treatment and Management</vt:lpstr>
      <vt:lpstr>Treatment and Management cont.</vt:lpstr>
      <vt:lpstr>Treatment and Management cont.</vt:lpstr>
      <vt:lpstr>Treatment and Management cont. </vt:lpstr>
      <vt:lpstr>Individual and Family Impact</vt:lpstr>
      <vt:lpstr>3 WOWs</vt:lpstr>
      <vt:lpstr>Resources</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asthma</dc:title>
  <dc:creator>158033</dc:creator>
  <cp:lastModifiedBy>158033</cp:lastModifiedBy>
  <cp:revision>12</cp:revision>
  <dcterms:created xsi:type="dcterms:W3CDTF">2012-01-30T18:08:37Z</dcterms:created>
  <dcterms:modified xsi:type="dcterms:W3CDTF">2012-01-31T18:06:40Z</dcterms:modified>
</cp:coreProperties>
</file>